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84" r:id="rId3"/>
    <p:sldId id="285" r:id="rId4"/>
    <p:sldId id="270" r:id="rId5"/>
    <p:sldId id="286" r:id="rId6"/>
    <p:sldId id="272" r:id="rId7"/>
    <p:sldId id="271" r:id="rId8"/>
    <p:sldId id="281" r:id="rId9"/>
    <p:sldId id="279" r:id="rId10"/>
    <p:sldId id="280" r:id="rId11"/>
    <p:sldId id="273" r:id="rId12"/>
    <p:sldId id="274" r:id="rId13"/>
    <p:sldId id="275" r:id="rId14"/>
    <p:sldId id="276" r:id="rId15"/>
    <p:sldId id="277" r:id="rId16"/>
    <p:sldId id="278" r:id="rId17"/>
    <p:sldId id="282" r:id="rId18"/>
    <p:sldId id="283" r:id="rId19"/>
    <p:sldId id="28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0109032"/>
        <c:axId val="230107464"/>
      </c:barChart>
      <c:catAx>
        <c:axId val="230109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107464"/>
        <c:crosses val="autoZero"/>
        <c:auto val="1"/>
        <c:lblAlgn val="ctr"/>
        <c:lblOffset val="100"/>
        <c:noMultiLvlLbl val="0"/>
      </c:catAx>
      <c:valAx>
        <c:axId val="2301074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109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4F63-E7D9-4139-9E9B-6581951F8E07}" type="pres">
      <dgm:prSet presAssocID="{D35D91DA-EEEC-4299-930E-B00EE991CD3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677C46-D42A-4AE5-A91E-ED61203262F5}" type="pres">
      <dgm:prSet presAssocID="{D35D91DA-EEEC-4299-930E-B00EE991CD3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AEBE2-D180-4C51-BE91-BEAE91760187}" type="pres">
      <dgm:prSet presAssocID="{EB0A3866-7D49-434E-9C2E-B70F301F061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7357CE5-920A-47EC-B311-2473BBF8E910}" type="pres">
      <dgm:prSet presAssocID="{EB0A3866-7D49-434E-9C2E-B70F301F061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CF758-1682-3148-88C6-656F8528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Probes Troubleshooting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756DA1-7792-794E-BF48-9403E919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OCT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3" y="224614"/>
            <a:ext cx="7220958" cy="99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63" y="1524555"/>
            <a:ext cx="7220958" cy="9716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4991" y="22461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4554" y="152455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1787" y="504362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8576" y="504362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72779" y="519744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9568" y="519744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80031" y="3950684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88575" y="481376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7335" y="445013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43183" y="407676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78953" y="470860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7162" y="435350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2335" y="398014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367239" y="2278731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407098" y="4711218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9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9" y="353094"/>
            <a:ext cx="8039372" cy="705685"/>
          </a:xfrm>
        </p:spPr>
        <p:txBody>
          <a:bodyPr/>
          <a:lstStyle/>
          <a:p>
            <a:r>
              <a:rPr lang="en-US" dirty="0" smtClean="0"/>
              <a:t>Issue 1: misunderstood probe design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118" y="3537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1907" y="3537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6110" y="3691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2899" y="3691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213361" y="2435185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8841" y="4219856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22804" y="3707992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294543" y="3708874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21906" y="3308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60559" y="3126878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0666" y="2944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76894" y="276029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6514" y="2571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12284" y="3202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0108" y="303025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0493" y="2847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278" y="26586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5666" y="2474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9156" y="5625471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9156" y="584383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68034" y="5519699"/>
            <a:ext cx="814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WT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9488" y="5742773"/>
            <a:ext cx="101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Fusion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7696" y="1204493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REQUESTED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3732" y="1205012"/>
            <a:ext cx="11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RECEIVED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97877" y="2941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44666" y="2941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28869" y="3095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5658" y="3095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6836121" y="1849022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44665" y="2712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163425" y="2348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499273" y="1975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235043" y="2606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53252" y="2251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8425" y="1878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14969" y="5366648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861758" y="5366648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45961" y="5520472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2750" y="552047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842902" y="4371955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861757" y="495732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180517" y="4773157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516365" y="4579257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253897" y="485991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0344" y="46765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55517" y="44826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78518" y="514813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027293" y="504503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26577" y="4371955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37203" y="427533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452322" y="343696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70%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68531" y="583807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30%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418176" y="3743199"/>
            <a:ext cx="4505734" cy="248150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6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" y="155969"/>
            <a:ext cx="7211431" cy="116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5" y="1488131"/>
            <a:ext cx="7230484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0407" y="15596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966" y="164079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791" y="5315373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2580" y="5315373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66783" y="546919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3572" y="546919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3724" y="4320680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82579" y="4906053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01339" y="4721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7187" y="4527982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74719" y="48086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1166" y="4625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6339" y="44313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9340" y="5096859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48115" y="49937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47399" y="432068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8025" y="42240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7026" y="687084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44151" y="2026312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06634" y="4623852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663724" y="3285393"/>
            <a:ext cx="408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ONLY 1 CHIMERIC PROBE vs 4 WILD-TYPE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74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" y="155969"/>
            <a:ext cx="7211431" cy="116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5" y="1488131"/>
            <a:ext cx="7230484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0407" y="15596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966" y="164079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791" y="5315373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2580" y="5315373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66783" y="546919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3572" y="546919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3724" y="4320680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82579" y="4906053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01339" y="4721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7187" y="4527982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74719" y="48086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1166" y="4625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6339" y="44313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9340" y="5096859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48115" y="49937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47399" y="432068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8025" y="42240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7026" y="889191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16847" y="4418336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" y="155969"/>
            <a:ext cx="7211431" cy="116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5" y="1488131"/>
            <a:ext cx="7230484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0407" y="15596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966" y="164079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791" y="5315373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2580" y="5315373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66783" y="546919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3572" y="546919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3724" y="4320680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82579" y="4906053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01339" y="4721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7187" y="4527982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74719" y="48086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1166" y="4625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6339" y="44313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9340" y="5096859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48115" y="49937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47399" y="432068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8025" y="42240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6847" y="1079327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421116" y="4212203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1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" y="155969"/>
            <a:ext cx="7211431" cy="116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5" y="1488131"/>
            <a:ext cx="7230484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0407" y="15596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966" y="164079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791" y="5315373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2580" y="5315373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66783" y="546919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3572" y="546919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3724" y="4320680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82579" y="4906053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01339" y="4721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7187" y="4527982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74719" y="48086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1166" y="4625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6339" y="44313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9340" y="5096859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48115" y="49937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47399" y="432068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8025" y="42240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421116" y="2236611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23396" y="4819128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" y="155969"/>
            <a:ext cx="7211431" cy="1162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75" y="1488131"/>
            <a:ext cx="7230484" cy="1181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0407" y="15596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8966" y="164079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5791" y="5315373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82580" y="5315373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66783" y="5469197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3572" y="5469197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663724" y="4320680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82579" y="4906053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01339" y="4721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7187" y="4527982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74719" y="480864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1166" y="4625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76339" y="44313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99340" y="5096859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48115" y="49937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47399" y="432068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58025" y="42240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444151" y="2401338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24409" y="4990098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9" y="353094"/>
            <a:ext cx="8039372" cy="705685"/>
          </a:xfrm>
        </p:spPr>
        <p:txBody>
          <a:bodyPr/>
          <a:lstStyle/>
          <a:p>
            <a:r>
              <a:rPr lang="en-US" dirty="0" smtClean="0"/>
              <a:t>Issue 2: probes not designed on RNA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7" y="1883479"/>
            <a:ext cx="7230484" cy="971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63" y="3150065"/>
            <a:ext cx="7220958" cy="971686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5187351" y="2041183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759723" y="3297052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418633" y="4577119"/>
            <a:ext cx="414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20% probes designed in intronic regions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65779" y="5056221"/>
            <a:ext cx="345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b="1" dirty="0" smtClean="0">
                <a:solidFill>
                  <a:srgbClr val="FF0000"/>
                </a:solidFill>
              </a:rPr>
              <a:t> short exons extended using DNA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6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9" y="353094"/>
            <a:ext cx="8039372" cy="705685"/>
          </a:xfrm>
        </p:spPr>
        <p:txBody>
          <a:bodyPr/>
          <a:lstStyle/>
          <a:p>
            <a:r>
              <a:rPr lang="en-US" dirty="0" smtClean="0"/>
              <a:t>Issue 3: unexplained variations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7" y="1503960"/>
            <a:ext cx="7230484" cy="7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0" y="3927228"/>
            <a:ext cx="7220958" cy="8002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7457" y="2506696"/>
            <a:ext cx="32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 probes for a few breakpoints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2264" y="4872457"/>
            <a:ext cx="274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Sometimes only one probe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751" y="1318663"/>
            <a:ext cx="8427308" cy="4351338"/>
          </a:xfrm>
        </p:spPr>
        <p:txBody>
          <a:bodyPr/>
          <a:lstStyle/>
          <a:p>
            <a:r>
              <a:rPr lang="en-US" dirty="0" smtClean="0"/>
              <a:t>Probe </a:t>
            </a:r>
            <a:r>
              <a:rPr lang="en-US" dirty="0" smtClean="0"/>
              <a:t>sequences extracted in-house</a:t>
            </a:r>
            <a:r>
              <a:rPr lang="en-US" dirty="0" smtClean="0"/>
              <a:t> for </a:t>
            </a:r>
            <a:r>
              <a:rPr lang="en-US" dirty="0" smtClean="0"/>
              <a:t>1600+</a:t>
            </a:r>
            <a:r>
              <a:rPr lang="en-US" dirty="0" smtClean="0"/>
              <a:t> </a:t>
            </a:r>
            <a:r>
              <a:rPr lang="en-US" dirty="0" smtClean="0"/>
              <a:t>fusions</a:t>
            </a:r>
          </a:p>
          <a:p>
            <a:pPr marL="228600" lvl="1" indent="0">
              <a:buNone/>
            </a:pPr>
            <a:endParaRPr lang="en-US" sz="1200" dirty="0" smtClean="0"/>
          </a:p>
          <a:p>
            <a:pPr lvl="2"/>
            <a:r>
              <a:rPr lang="en-US" dirty="0" smtClean="0"/>
              <a:t>Provided to IDT for synthesis</a:t>
            </a:r>
            <a:endParaRPr lang="en-US" dirty="0" smtClean="0"/>
          </a:p>
          <a:p>
            <a:pPr lvl="2"/>
            <a:r>
              <a:rPr lang="en-US" dirty="0" smtClean="0"/>
              <a:t>100% designed on RNA</a:t>
            </a:r>
          </a:p>
          <a:p>
            <a:pPr lvl="2"/>
            <a:r>
              <a:rPr lang="en-US" dirty="0" smtClean="0"/>
              <a:t>Following initially wanted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82483" y="4742905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29272" y="4742905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13475" y="489672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0264" y="4896729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20726" y="3640130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86206" y="5424801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30169" y="4912937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01908" y="4913819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29271" y="4513051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67924" y="433182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8031" y="4149414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84259" y="3965238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83879" y="3776049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19649" y="440788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7473" y="423520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7858" y="405279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0643" y="386360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23031" y="367942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245" y="1318663"/>
            <a:ext cx="8202526" cy="4351338"/>
          </a:xfrm>
        </p:spPr>
        <p:txBody>
          <a:bodyPr/>
          <a:lstStyle/>
          <a:p>
            <a:r>
              <a:rPr lang="en-US" dirty="0" smtClean="0"/>
              <a:t>Probes requested to IDT for 308 fusions</a:t>
            </a:r>
          </a:p>
          <a:p>
            <a:pPr marL="228600" lvl="1" indent="0">
              <a:buNone/>
            </a:pPr>
            <a:endParaRPr lang="en-US" sz="1200" dirty="0" smtClean="0"/>
          </a:p>
          <a:p>
            <a:pPr lvl="2"/>
            <a:r>
              <a:rPr lang="en-US" dirty="0" smtClean="0"/>
              <a:t>Following design below</a:t>
            </a:r>
          </a:p>
          <a:p>
            <a:pPr lvl="2"/>
            <a:r>
              <a:rPr lang="en-US" dirty="0" smtClean="0"/>
              <a:t>Requested on RNA instead of DNA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82483" y="421568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29272" y="421568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13475" y="436950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0264" y="436950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20726" y="3112907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86206" y="4897578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30169" y="4385714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01908" y="4386596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29271" y="398582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67924" y="380460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48031" y="362219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84259" y="3438015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83879" y="324882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19649" y="38806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7473" y="370797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7858" y="352556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0643" y="333638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23031" y="31522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3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245" y="1318663"/>
            <a:ext cx="8202526" cy="1520331"/>
          </a:xfrm>
        </p:spPr>
        <p:txBody>
          <a:bodyPr/>
          <a:lstStyle/>
          <a:p>
            <a:r>
              <a:rPr lang="en-US" dirty="0" smtClean="0"/>
              <a:t>Evaluation of the received probes from BED file</a:t>
            </a:r>
          </a:p>
          <a:p>
            <a:pPr marL="228600" lvl="1" indent="0">
              <a:buNone/>
            </a:pPr>
            <a:endParaRPr lang="en-US" sz="1200" dirty="0" smtClean="0"/>
          </a:p>
          <a:p>
            <a:pPr lvl="2"/>
            <a:r>
              <a:rPr lang="en-US" dirty="0" smtClean="0"/>
              <a:t>Probes designed for each breakpoint identified</a:t>
            </a:r>
          </a:p>
          <a:p>
            <a:pPr lvl="2"/>
            <a:r>
              <a:rPr lang="en-US" dirty="0" smtClean="0"/>
              <a:t>Detailed summary of probe location &amp; coverage for each breakpoint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66" y="3508927"/>
            <a:ext cx="7230484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9" y="353094"/>
            <a:ext cx="8039372" cy="705685"/>
          </a:xfrm>
        </p:spPr>
        <p:txBody>
          <a:bodyPr/>
          <a:lstStyle/>
          <a:p>
            <a:r>
              <a:rPr lang="en-US" dirty="0" smtClean="0"/>
              <a:t>Issue 1: misunderstood probe design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118" y="3537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1907" y="3537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6110" y="3691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2899" y="3691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213361" y="2435185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8841" y="4219856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22804" y="3707992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294543" y="3708874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21906" y="3308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60559" y="3126878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0666" y="2944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76894" y="276029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6514" y="2571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12284" y="3202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0108" y="303025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0493" y="2847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278" y="26586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5666" y="2474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9156" y="5625471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9156" y="584383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68034" y="5519699"/>
            <a:ext cx="814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WT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9488" y="5742773"/>
            <a:ext cx="101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Fusion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7696" y="1204493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REQUESTED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3732" y="1205012"/>
            <a:ext cx="11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RECEIVED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97877" y="2941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44666" y="2941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28869" y="3095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5658" y="3095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6836121" y="1849022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44665" y="2712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163425" y="2348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499273" y="1975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235043" y="2606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53252" y="2251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8425" y="1878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14969" y="5366648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861758" y="5366648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45961" y="5520472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2750" y="552047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842902" y="4371955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861757" y="495732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180517" y="4773157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516365" y="4579257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253897" y="485991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0344" y="46765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55517" y="44826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78518" y="514813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027293" y="504503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26577" y="4371955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37203" y="427533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452322" y="343696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70%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68531" y="583807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30%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0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9" y="353094"/>
            <a:ext cx="8039372" cy="705685"/>
          </a:xfrm>
        </p:spPr>
        <p:txBody>
          <a:bodyPr/>
          <a:lstStyle/>
          <a:p>
            <a:r>
              <a:rPr lang="en-US" dirty="0" smtClean="0"/>
              <a:t>Issue 1: misunderstood probe design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118" y="3537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1907" y="3537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6110" y="3691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2899" y="3691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213361" y="2435185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8841" y="4219856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22804" y="3707992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294543" y="3708874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21906" y="3308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60559" y="3126878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0666" y="2944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76894" y="276029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6514" y="2571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12284" y="3202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0108" y="303025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0493" y="2847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278" y="26586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5666" y="2474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9156" y="5625471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9156" y="584383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68034" y="5519699"/>
            <a:ext cx="814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WT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9488" y="5742773"/>
            <a:ext cx="101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Fusion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7696" y="1204493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REQUESTED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3732" y="1205012"/>
            <a:ext cx="11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RECEIVED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97877" y="2941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44666" y="2941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28869" y="3095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5658" y="3095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6836121" y="1849022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44665" y="2712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163425" y="2348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499273" y="1975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235043" y="2606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53252" y="2251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8425" y="1878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14969" y="5366648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861758" y="5366648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45961" y="5520472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2750" y="552047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842902" y="4371955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861757" y="495732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180517" y="4773157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516365" y="4579257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253897" y="485991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0344" y="46765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55517" y="44826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78518" y="514813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027293" y="504503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26577" y="4371955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37203" y="427533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452322" y="343696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70%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68531" y="583807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30%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56886" y="3802102"/>
            <a:ext cx="424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FAVORS WILD-TYPE INSTEAD OF CHIMERIC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285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39" y="353094"/>
            <a:ext cx="8039372" cy="705685"/>
          </a:xfrm>
        </p:spPr>
        <p:txBody>
          <a:bodyPr/>
          <a:lstStyle/>
          <a:p>
            <a:r>
              <a:rPr lang="en-US" dirty="0" smtClean="0"/>
              <a:t>Issue 1: misunderstood probe design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118" y="3537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1907" y="3537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06110" y="3691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2899" y="3691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213361" y="2435185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8841" y="4219856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22804" y="3707992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294543" y="3708874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21906" y="3308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60559" y="3126878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40666" y="2944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76894" y="276029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6514" y="2571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12284" y="3202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0108" y="303025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0493" y="2847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278" y="265865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5666" y="2474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9156" y="5625471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9156" y="584383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68034" y="5519699"/>
            <a:ext cx="814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WT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59488" y="5742773"/>
            <a:ext cx="1017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Fusion Probe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7696" y="1204493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REQUESTED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3732" y="1205012"/>
            <a:ext cx="11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RECEIVED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97877" y="2941960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44666" y="2941960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28869" y="309578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75658" y="3095784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6836121" y="1849022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44665" y="271210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163425" y="2348469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499273" y="197510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235043" y="260693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53252" y="22518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8425" y="187848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14969" y="5366648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861758" y="5366648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45961" y="5520472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2750" y="552047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842902" y="4371955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861757" y="495732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180517" y="4773157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516365" y="4579257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253897" y="485991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570344" y="46765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55517" y="448263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78518" y="5148134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027293" y="504503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26577" y="4371955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37203" y="427533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452322" y="343696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70%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68531" y="583807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 30%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418176" y="1487282"/>
            <a:ext cx="4505734" cy="248150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6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3" y="224614"/>
            <a:ext cx="7220958" cy="99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63" y="1524555"/>
            <a:ext cx="7220958" cy="9716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4991" y="22461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4554" y="152455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1787" y="504362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8576" y="504362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72779" y="519744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9568" y="519744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80031" y="3950684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88575" y="481376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7335" y="445013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43183" y="407676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78953" y="470860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7162" y="435350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2335" y="398014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4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3" y="224614"/>
            <a:ext cx="7220958" cy="99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63" y="1524555"/>
            <a:ext cx="7220958" cy="9716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4991" y="22461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4554" y="152455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1787" y="504362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8576" y="504362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72779" y="519744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9568" y="519744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80031" y="3950684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88575" y="481376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7335" y="445013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43183" y="407676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78953" y="470860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7162" y="435350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2335" y="398014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930447" y="959756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27065" y="2058764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04087" y="4349647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3" y="224614"/>
            <a:ext cx="7220958" cy="990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63" y="1524555"/>
            <a:ext cx="7220958" cy="9716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4991" y="22461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4554" y="1524555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1787" y="504362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8576" y="504362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72779" y="519744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9568" y="519744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80031" y="3950684"/>
            <a:ext cx="8545" cy="15989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88575" y="481376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7335" y="445013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43183" y="407676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978953" y="470860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97162" y="435350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82335" y="398014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25348" y="739619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986264" y="3974216"/>
            <a:ext cx="1751888" cy="27346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</TotalTime>
  <Words>706</Words>
  <Application>Microsoft Office PowerPoint</Application>
  <PresentationFormat>On-screen Show (4:3)</PresentationFormat>
  <Paragraphs>241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Apple Symbols</vt:lpstr>
      <vt:lpstr>Arial</vt:lpstr>
      <vt:lpstr>Calibri</vt:lpstr>
      <vt:lpstr>Office Theme</vt:lpstr>
      <vt:lpstr>Initial Probes Troubleshooting</vt:lpstr>
      <vt:lpstr>Background</vt:lpstr>
      <vt:lpstr>Background</vt:lpstr>
      <vt:lpstr>Issue 1: misunderstood probe design</vt:lpstr>
      <vt:lpstr>Issue 1: misunderstood probe design</vt:lpstr>
      <vt:lpstr>Issue 1: misunderstood probe design</vt:lpstr>
      <vt:lpstr>PowerPoint Presentation</vt:lpstr>
      <vt:lpstr>PowerPoint Presentation</vt:lpstr>
      <vt:lpstr>PowerPoint Presentation</vt:lpstr>
      <vt:lpstr>PowerPoint Presentation</vt:lpstr>
      <vt:lpstr>Issue 1: misunderstood probe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 2: probes not designed on RNA</vt:lpstr>
      <vt:lpstr>Issue 3: unexplained variations</vt:lpstr>
      <vt:lpstr>New Probes</vt:lpstr>
    </vt:vector>
  </TitlesOfParts>
  <Company>NeoGenomics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Probes Troubleshooting</dc:title>
  <dc:creator>Christophe Magnan</dc:creator>
  <cp:lastModifiedBy>Christophe Magnan</cp:lastModifiedBy>
  <cp:revision>14</cp:revision>
  <dcterms:created xsi:type="dcterms:W3CDTF">2020-10-20T20:31:08Z</dcterms:created>
  <dcterms:modified xsi:type="dcterms:W3CDTF">2020-10-20T22:05:59Z</dcterms:modified>
</cp:coreProperties>
</file>